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Carelia" charset="1" panose="00000500000000000000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  <p:embeddedFont>
      <p:font typeface="Open Sans Bold" charset="1" panose="020B0806030504020204"/>
      <p:regular r:id="rId30"/>
    </p:embeddedFont>
    <p:embeddedFont>
      <p:font typeface="Open Sans" charset="1" panose="020B06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3002100"/>
          </a:xfrm>
          <a:custGeom>
            <a:avLst/>
            <a:gdLst/>
            <a:ahLst/>
            <a:cxnLst/>
            <a:rect r="r" b="b" t="t" l="l"/>
            <a:pathLst>
              <a:path h="13002100" w="18288000">
                <a:moveTo>
                  <a:pt x="0" y="0"/>
                </a:moveTo>
                <a:lnTo>
                  <a:pt x="18288000" y="0"/>
                </a:lnTo>
                <a:lnTo>
                  <a:pt x="18288000" y="13002100"/>
                </a:lnTo>
                <a:lnTo>
                  <a:pt x="0" y="1300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89817"/>
            <a:ext cx="16230600" cy="6620314"/>
          </a:xfrm>
          <a:custGeom>
            <a:avLst/>
            <a:gdLst/>
            <a:ahLst/>
            <a:cxnLst/>
            <a:rect r="r" b="b" t="t" l="l"/>
            <a:pathLst>
              <a:path h="6620314" w="16230600">
                <a:moveTo>
                  <a:pt x="0" y="0"/>
                </a:moveTo>
                <a:lnTo>
                  <a:pt x="16230600" y="0"/>
                </a:lnTo>
                <a:lnTo>
                  <a:pt x="16230600" y="6620314"/>
                </a:lnTo>
                <a:lnTo>
                  <a:pt x="0" y="6620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6785" r="0" b="-127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8947" y="-326658"/>
            <a:ext cx="5163270" cy="2710717"/>
          </a:xfrm>
          <a:custGeom>
            <a:avLst/>
            <a:gdLst/>
            <a:ahLst/>
            <a:cxnLst/>
            <a:rect r="r" b="b" t="t" l="l"/>
            <a:pathLst>
              <a:path h="2710717" w="5163270">
                <a:moveTo>
                  <a:pt x="0" y="0"/>
                </a:moveTo>
                <a:lnTo>
                  <a:pt x="5163270" y="0"/>
                </a:lnTo>
                <a:lnTo>
                  <a:pt x="5163270" y="2710716"/>
                </a:lnTo>
                <a:lnTo>
                  <a:pt x="0" y="2710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89564" y="3920016"/>
            <a:ext cx="18867128" cy="343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0"/>
              </a:lnSpc>
            </a:pPr>
            <a:r>
              <a:rPr lang="en-US" sz="9900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COCINA DE LA REVISIÓN BIBLIOGRÁFICA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6775" y="7613265"/>
            <a:ext cx="4412641" cy="229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Universidad Alberto Hurtado</a:t>
            </a:r>
          </a:p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Cátedra: OFC Trucos del oficio</a:t>
            </a:r>
          </a:p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Profesor: Sebastián Muñoz</a:t>
            </a:r>
          </a:p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Estudiante: Carla Jorquera</a:t>
            </a:r>
          </a:p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Fecha: 08/05/2025</a:t>
            </a:r>
          </a:p>
          <a:p>
            <a:pPr algn="ctr">
              <a:lnSpc>
                <a:spcPts val="3017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9048" y="403481"/>
            <a:ext cx="6320025" cy="9480038"/>
          </a:xfrm>
          <a:custGeom>
            <a:avLst/>
            <a:gdLst/>
            <a:ahLst/>
            <a:cxnLst/>
            <a:rect r="r" b="b" t="t" l="l"/>
            <a:pathLst>
              <a:path h="9480038" w="6320025">
                <a:moveTo>
                  <a:pt x="0" y="0"/>
                </a:moveTo>
                <a:lnTo>
                  <a:pt x="6320025" y="0"/>
                </a:lnTo>
                <a:lnTo>
                  <a:pt x="6320025" y="9480038"/>
                </a:lnTo>
                <a:lnTo>
                  <a:pt x="0" y="948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8786" y="3746238"/>
            <a:ext cx="7034215" cy="268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6"/>
              </a:lnSpc>
            </a:pPr>
            <a:r>
              <a:rPr lang="en-US" sz="51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MAPA CONCEPTUAL DE AUTORES EN CHATGPT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665299"/>
            <a:ext cx="17231467" cy="9431620"/>
          </a:xfrm>
          <a:custGeom>
            <a:avLst/>
            <a:gdLst/>
            <a:ahLst/>
            <a:cxnLst/>
            <a:rect r="r" b="b" t="t" l="l"/>
            <a:pathLst>
              <a:path h="9431620" w="17231467">
                <a:moveTo>
                  <a:pt x="0" y="0"/>
                </a:moveTo>
                <a:lnTo>
                  <a:pt x="17231467" y="0"/>
                </a:lnTo>
                <a:lnTo>
                  <a:pt x="17231467" y="9431620"/>
                </a:lnTo>
                <a:lnTo>
                  <a:pt x="0" y="9431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702" r="0" b="-1066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35113" y="2197529"/>
            <a:ext cx="14948434" cy="7641105"/>
          </a:xfrm>
          <a:custGeom>
            <a:avLst/>
            <a:gdLst/>
            <a:ahLst/>
            <a:cxnLst/>
            <a:rect r="r" b="b" t="t" l="l"/>
            <a:pathLst>
              <a:path h="7641105" w="14948434">
                <a:moveTo>
                  <a:pt x="0" y="0"/>
                </a:moveTo>
                <a:lnTo>
                  <a:pt x="14948434" y="0"/>
                </a:lnTo>
                <a:lnTo>
                  <a:pt x="14948434" y="7641105"/>
                </a:lnTo>
                <a:lnTo>
                  <a:pt x="0" y="764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9360" y="942975"/>
            <a:ext cx="15699940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</a:pPr>
            <a:r>
              <a:rPr lang="en-US" sz="44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ESTADO DEL ARTE: CASOS INTERNACIONALES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0552" y="1496489"/>
            <a:ext cx="13457557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Mayoría de los artículos extraídos de Consensus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23825"/>
            <a:ext cx="17231467" cy="9134475"/>
          </a:xfrm>
          <a:custGeom>
            <a:avLst/>
            <a:gdLst/>
            <a:ahLst/>
            <a:cxnLst/>
            <a:rect r="r" b="b" t="t" l="l"/>
            <a:pathLst>
              <a:path h="9134475" w="17231467">
                <a:moveTo>
                  <a:pt x="0" y="0"/>
                </a:moveTo>
                <a:lnTo>
                  <a:pt x="17231467" y="0"/>
                </a:lnTo>
                <a:lnTo>
                  <a:pt x="17231467" y="9134475"/>
                </a:lnTo>
                <a:lnTo>
                  <a:pt x="0" y="9134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285" r="0" b="-2019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5268" y="1310266"/>
            <a:ext cx="16305840" cy="8729268"/>
          </a:xfrm>
          <a:custGeom>
            <a:avLst/>
            <a:gdLst/>
            <a:ahLst/>
            <a:cxnLst/>
            <a:rect r="r" b="b" t="t" l="l"/>
            <a:pathLst>
              <a:path h="8729268" w="16305840">
                <a:moveTo>
                  <a:pt x="0" y="0"/>
                </a:moveTo>
                <a:lnTo>
                  <a:pt x="16305840" y="0"/>
                </a:lnTo>
                <a:lnTo>
                  <a:pt x="16305840" y="8729268"/>
                </a:lnTo>
                <a:lnTo>
                  <a:pt x="0" y="8729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591569" y="408418"/>
            <a:ext cx="23471139" cy="62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37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ESTADO DEL ARTE: INDAGACIÓN BIBLIOGRÁFICA UNIDA A ZOTERO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-1245919"/>
            <a:ext cx="17231467" cy="11957824"/>
          </a:xfrm>
          <a:custGeom>
            <a:avLst/>
            <a:gdLst/>
            <a:ahLst/>
            <a:cxnLst/>
            <a:rect r="r" b="b" t="t" l="l"/>
            <a:pathLst>
              <a:path h="11957824" w="17231467">
                <a:moveTo>
                  <a:pt x="0" y="0"/>
                </a:moveTo>
                <a:lnTo>
                  <a:pt x="17231467" y="0"/>
                </a:lnTo>
                <a:lnTo>
                  <a:pt x="17231467" y="11957825"/>
                </a:lnTo>
                <a:lnTo>
                  <a:pt x="0" y="11957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5" t="0" r="-2135" b="-39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3814" y="1208870"/>
            <a:ext cx="15448748" cy="9078130"/>
          </a:xfrm>
          <a:custGeom>
            <a:avLst/>
            <a:gdLst/>
            <a:ahLst/>
            <a:cxnLst/>
            <a:rect r="r" b="b" t="t" l="l"/>
            <a:pathLst>
              <a:path h="9078130" w="15448748">
                <a:moveTo>
                  <a:pt x="0" y="0"/>
                </a:moveTo>
                <a:lnTo>
                  <a:pt x="15448748" y="0"/>
                </a:lnTo>
                <a:lnTo>
                  <a:pt x="15448748" y="9078130"/>
                </a:lnTo>
                <a:lnTo>
                  <a:pt x="0" y="9078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8028" y="215349"/>
            <a:ext cx="14960321" cy="6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LISTA TRANSFORMADA A BIBTEX SUBIDA A RESEARCH RABBIT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23825"/>
            <a:ext cx="17231467" cy="10163175"/>
          </a:xfrm>
          <a:custGeom>
            <a:avLst/>
            <a:gdLst/>
            <a:ahLst/>
            <a:cxnLst/>
            <a:rect r="r" b="b" t="t" l="l"/>
            <a:pathLst>
              <a:path h="10163175" w="17231467">
                <a:moveTo>
                  <a:pt x="0" y="0"/>
                </a:moveTo>
                <a:lnTo>
                  <a:pt x="17231467" y="0"/>
                </a:lnTo>
                <a:lnTo>
                  <a:pt x="17231467" y="10163175"/>
                </a:lnTo>
                <a:lnTo>
                  <a:pt x="0" y="10163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244" r="0" b="-80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0994" y="1545067"/>
            <a:ext cx="17386011" cy="8312194"/>
          </a:xfrm>
          <a:custGeom>
            <a:avLst/>
            <a:gdLst/>
            <a:ahLst/>
            <a:cxnLst/>
            <a:rect r="r" b="b" t="t" l="l"/>
            <a:pathLst>
              <a:path h="8312194" w="17386011">
                <a:moveTo>
                  <a:pt x="0" y="0"/>
                </a:moveTo>
                <a:lnTo>
                  <a:pt x="17386012" y="0"/>
                </a:lnTo>
                <a:lnTo>
                  <a:pt x="17386012" y="8312194"/>
                </a:lnTo>
                <a:lnTo>
                  <a:pt x="0" y="8312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8028" y="683437"/>
            <a:ext cx="14960321" cy="6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LISTA TRANSFORMADA A BIBTEX SUBIDA A LITMAPS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23825"/>
            <a:ext cx="17231467" cy="10420357"/>
          </a:xfrm>
          <a:custGeom>
            <a:avLst/>
            <a:gdLst/>
            <a:ahLst/>
            <a:cxnLst/>
            <a:rect r="r" b="b" t="t" l="l"/>
            <a:pathLst>
              <a:path h="10420357" w="17231467">
                <a:moveTo>
                  <a:pt x="0" y="0"/>
                </a:moveTo>
                <a:lnTo>
                  <a:pt x="17231467" y="0"/>
                </a:lnTo>
                <a:lnTo>
                  <a:pt x="17231467" y="10420357"/>
                </a:lnTo>
                <a:lnTo>
                  <a:pt x="0" y="10420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016" r="0" b="-536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8028" y="1302748"/>
            <a:ext cx="15266183" cy="8587228"/>
          </a:xfrm>
          <a:custGeom>
            <a:avLst/>
            <a:gdLst/>
            <a:ahLst/>
            <a:cxnLst/>
            <a:rect r="r" b="b" t="t" l="l"/>
            <a:pathLst>
              <a:path h="8587228" w="15266183">
                <a:moveTo>
                  <a:pt x="0" y="0"/>
                </a:moveTo>
                <a:lnTo>
                  <a:pt x="15266183" y="0"/>
                </a:lnTo>
                <a:lnTo>
                  <a:pt x="15266183" y="8587228"/>
                </a:lnTo>
                <a:lnTo>
                  <a:pt x="0" y="85872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8028" y="414375"/>
            <a:ext cx="14960321" cy="6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LISTA TRANSFORMADA A BIBTEX SUBIDA A LITMAPS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805068"/>
            <a:ext cx="17231467" cy="9096173"/>
          </a:xfrm>
          <a:custGeom>
            <a:avLst/>
            <a:gdLst/>
            <a:ahLst/>
            <a:cxnLst/>
            <a:rect r="r" b="b" t="t" l="l"/>
            <a:pathLst>
              <a:path h="9096173" w="17231467">
                <a:moveTo>
                  <a:pt x="0" y="0"/>
                </a:moveTo>
                <a:lnTo>
                  <a:pt x="17231467" y="0"/>
                </a:lnTo>
                <a:lnTo>
                  <a:pt x="17231467" y="9096173"/>
                </a:lnTo>
                <a:lnTo>
                  <a:pt x="0" y="9096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818" r="0" b="-1320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64265" y="2167496"/>
            <a:ext cx="9747847" cy="7460852"/>
          </a:xfrm>
          <a:custGeom>
            <a:avLst/>
            <a:gdLst/>
            <a:ahLst/>
            <a:cxnLst/>
            <a:rect r="r" b="b" t="t" l="l"/>
            <a:pathLst>
              <a:path h="7460852" w="9747847">
                <a:moveTo>
                  <a:pt x="0" y="0"/>
                </a:moveTo>
                <a:lnTo>
                  <a:pt x="9747847" y="0"/>
                </a:lnTo>
                <a:lnTo>
                  <a:pt x="9747847" y="7460852"/>
                </a:lnTo>
                <a:lnTo>
                  <a:pt x="0" y="7460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591569" y="1166607"/>
            <a:ext cx="23471139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</a:pPr>
            <a:r>
              <a:rPr lang="en-US" sz="44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LISTA DE LECTURA CURADA CON CHATGPT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0197" y="1151229"/>
            <a:ext cx="16387607" cy="2499424"/>
          </a:xfrm>
          <a:custGeom>
            <a:avLst/>
            <a:gdLst/>
            <a:ahLst/>
            <a:cxnLst/>
            <a:rect r="r" b="b" t="t" l="l"/>
            <a:pathLst>
              <a:path h="2499424" w="16387607">
                <a:moveTo>
                  <a:pt x="0" y="0"/>
                </a:moveTo>
                <a:lnTo>
                  <a:pt x="16387606" y="0"/>
                </a:lnTo>
                <a:lnTo>
                  <a:pt x="16387606" y="2499424"/>
                </a:lnTo>
                <a:lnTo>
                  <a:pt x="0" y="2499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69" t="-213841" r="-2298" b="-1612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941765"/>
            <a:ext cx="8929920" cy="3589371"/>
          </a:xfrm>
          <a:custGeom>
            <a:avLst/>
            <a:gdLst/>
            <a:ahLst/>
            <a:cxnLst/>
            <a:rect r="r" b="b" t="t" l="l"/>
            <a:pathLst>
              <a:path h="3589371" w="8929920">
                <a:moveTo>
                  <a:pt x="0" y="0"/>
                </a:moveTo>
                <a:lnTo>
                  <a:pt x="8929920" y="0"/>
                </a:lnTo>
                <a:lnTo>
                  <a:pt x="8929920" y="3589371"/>
                </a:lnTo>
                <a:lnTo>
                  <a:pt x="0" y="358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65841" y="860118"/>
            <a:ext cx="11022159" cy="3081647"/>
          </a:xfrm>
          <a:custGeom>
            <a:avLst/>
            <a:gdLst/>
            <a:ahLst/>
            <a:cxnLst/>
            <a:rect r="r" b="b" t="t" l="l"/>
            <a:pathLst>
              <a:path h="3081647" w="11022159">
                <a:moveTo>
                  <a:pt x="0" y="0"/>
                </a:moveTo>
                <a:lnTo>
                  <a:pt x="11022159" y="0"/>
                </a:lnTo>
                <a:lnTo>
                  <a:pt x="11022159" y="3081647"/>
                </a:lnTo>
                <a:lnTo>
                  <a:pt x="0" y="3081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8" r="0" b="-61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91245" y="3941765"/>
            <a:ext cx="9772790" cy="5881420"/>
          </a:xfrm>
          <a:custGeom>
            <a:avLst/>
            <a:gdLst/>
            <a:ahLst/>
            <a:cxnLst/>
            <a:rect r="r" b="b" t="t" l="l"/>
            <a:pathLst>
              <a:path h="5881420" w="9772790">
                <a:moveTo>
                  <a:pt x="0" y="0"/>
                </a:moveTo>
                <a:lnTo>
                  <a:pt x="9772790" y="0"/>
                </a:lnTo>
                <a:lnTo>
                  <a:pt x="9772790" y="5881419"/>
                </a:lnTo>
                <a:lnTo>
                  <a:pt x="0" y="58814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199577"/>
            <a:ext cx="6055826" cy="231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</a:pPr>
            <a:r>
              <a:rPr lang="en-US" sz="44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LISTA DE LECTURA CURADA CON CHATGPT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74379" y="2736106"/>
            <a:ext cx="14491980" cy="4388887"/>
          </a:xfrm>
          <a:custGeom>
            <a:avLst/>
            <a:gdLst/>
            <a:ahLst/>
            <a:cxnLst/>
            <a:rect r="r" b="b" t="t" l="l"/>
            <a:pathLst>
              <a:path h="4388887" w="14491980">
                <a:moveTo>
                  <a:pt x="0" y="0"/>
                </a:moveTo>
                <a:lnTo>
                  <a:pt x="14491979" y="0"/>
                </a:lnTo>
                <a:lnTo>
                  <a:pt x="14491979" y="4388887"/>
                </a:lnTo>
                <a:lnTo>
                  <a:pt x="0" y="4388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41" t="-110188" r="-21844" b="-7480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-259680"/>
            <a:ext cx="11372864" cy="4394375"/>
          </a:xfrm>
          <a:custGeom>
            <a:avLst/>
            <a:gdLst/>
            <a:ahLst/>
            <a:cxnLst/>
            <a:rect r="r" b="b" t="t" l="l"/>
            <a:pathLst>
              <a:path h="4394375" w="11372864">
                <a:moveTo>
                  <a:pt x="0" y="0"/>
                </a:moveTo>
                <a:lnTo>
                  <a:pt x="11372864" y="0"/>
                </a:lnTo>
                <a:lnTo>
                  <a:pt x="11372864" y="4394375"/>
                </a:lnTo>
                <a:lnTo>
                  <a:pt x="0" y="4394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3776994"/>
            <a:ext cx="11372864" cy="3347999"/>
          </a:xfrm>
          <a:custGeom>
            <a:avLst/>
            <a:gdLst/>
            <a:ahLst/>
            <a:cxnLst/>
            <a:rect r="r" b="b" t="t" l="l"/>
            <a:pathLst>
              <a:path h="3347999" w="11372864">
                <a:moveTo>
                  <a:pt x="0" y="0"/>
                </a:moveTo>
                <a:lnTo>
                  <a:pt x="11372864" y="0"/>
                </a:lnTo>
                <a:lnTo>
                  <a:pt x="11372864" y="3347999"/>
                </a:lnTo>
                <a:lnTo>
                  <a:pt x="0" y="3347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00" r="0" b="-5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782586"/>
            <a:ext cx="11372864" cy="3106467"/>
          </a:xfrm>
          <a:custGeom>
            <a:avLst/>
            <a:gdLst/>
            <a:ahLst/>
            <a:cxnLst/>
            <a:rect r="r" b="b" t="t" l="l"/>
            <a:pathLst>
              <a:path h="3106467" w="11372864">
                <a:moveTo>
                  <a:pt x="0" y="0"/>
                </a:moveTo>
                <a:lnTo>
                  <a:pt x="11372864" y="0"/>
                </a:lnTo>
                <a:lnTo>
                  <a:pt x="11372864" y="3106467"/>
                </a:lnTo>
                <a:lnTo>
                  <a:pt x="0" y="31064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82" r="0" b="-98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39355" y="2903483"/>
            <a:ext cx="3260431" cy="387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</a:pPr>
            <a:r>
              <a:rPr lang="en-US" sz="44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LISTA DE LECTURA CURADA CON CHATGPT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261412" y="0"/>
            <a:ext cx="13904947" cy="10786961"/>
          </a:xfrm>
          <a:custGeom>
            <a:avLst/>
            <a:gdLst/>
            <a:ahLst/>
            <a:cxnLst/>
            <a:rect r="r" b="b" t="t" l="l"/>
            <a:pathLst>
              <a:path h="10786961" w="13904947">
                <a:moveTo>
                  <a:pt x="0" y="0"/>
                </a:moveTo>
                <a:lnTo>
                  <a:pt x="13904946" y="0"/>
                </a:lnTo>
                <a:lnTo>
                  <a:pt x="13904946" y="10786961"/>
                </a:lnTo>
                <a:lnTo>
                  <a:pt x="0" y="10786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95" t="-20175" r="-2549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5093" y="890899"/>
            <a:ext cx="15017585" cy="9396101"/>
          </a:xfrm>
          <a:custGeom>
            <a:avLst/>
            <a:gdLst/>
            <a:ahLst/>
            <a:cxnLst/>
            <a:rect r="r" b="b" t="t" l="l"/>
            <a:pathLst>
              <a:path h="9396101" w="15017585">
                <a:moveTo>
                  <a:pt x="0" y="0"/>
                </a:moveTo>
                <a:lnTo>
                  <a:pt x="15017584" y="0"/>
                </a:lnTo>
                <a:lnTo>
                  <a:pt x="15017584" y="9396101"/>
                </a:lnTo>
                <a:lnTo>
                  <a:pt x="0" y="9396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1412" y="135996"/>
            <a:ext cx="13687255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</a:pPr>
            <a:r>
              <a:rPr lang="en-US" sz="44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LISTA DE LECTURA CURADA A WORD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6660" y="1284755"/>
            <a:ext cx="11769967" cy="140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CONTEXTO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3547" y="2973402"/>
            <a:ext cx="15920906" cy="70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Marco en Laboratorio Etnográfico IV, enfoque en historia local y Patrimonio</a:t>
            </a:r>
          </a:p>
          <a:p>
            <a:pPr algn="ctr">
              <a:lnSpc>
                <a:spcPts val="3520"/>
              </a:lnSpc>
            </a:pPr>
            <a:r>
              <a:rPr lang="en-US" sz="2514" b="true">
                <a:solidFill>
                  <a:srgbClr val="350B0B"/>
                </a:solidFill>
                <a:latin typeface="Poppins Bold"/>
                <a:ea typeface="Poppins Bold"/>
                <a:cs typeface="Poppins Bold"/>
                <a:sym typeface="Poppins Bold"/>
              </a:rPr>
              <a:t>Pregunta de investigación </a:t>
            </a:r>
          </a:p>
          <a:p>
            <a:pPr algn="ctr">
              <a:lnSpc>
                <a:spcPts val="3520"/>
              </a:lnSpc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¿De qué manera las dinámicas de los actores vinculados al Teatro Huemul en el Barrio Franklin interactúan con sus respectivas disputas de identidad barrial y patrimonio local?</a:t>
            </a:r>
          </a:p>
          <a:p>
            <a:pPr algn="ctr">
              <a:lnSpc>
                <a:spcPts val="3520"/>
              </a:lnSpc>
            </a:pPr>
            <a:r>
              <a:rPr lang="en-US" sz="2514" b="true">
                <a:solidFill>
                  <a:srgbClr val="350B0B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general</a:t>
            </a: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: Analizar las dinámicas de los actores vinculados al Teatro Huemul en el Barrio Franklin, considerando sus respectivas disputas de identidad barrial y patrimonio local. </a:t>
            </a:r>
          </a:p>
          <a:p>
            <a:pPr algn="ctr">
              <a:lnSpc>
                <a:spcPts val="3520"/>
              </a:lnSpc>
            </a:pPr>
            <a:r>
              <a:rPr lang="en-US" sz="2514" b="true">
                <a:solidFill>
                  <a:srgbClr val="350B0B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específicos</a:t>
            </a: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ctr" marL="542938" indent="-271469" lvl="1">
              <a:lnSpc>
                <a:spcPts val="3520"/>
              </a:lnSpc>
              <a:buAutoNum type="arabicPeriod" startAt="1"/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Describir el contexto histórico, social y cultural del Teatro Huemul dentro del barrio Franklin. </a:t>
            </a:r>
          </a:p>
          <a:p>
            <a:pPr algn="ctr" marL="542938" indent="-271469" lvl="1">
              <a:lnSpc>
                <a:spcPts val="3520"/>
              </a:lnSpc>
              <a:buAutoNum type="arabicPeriod" startAt="1"/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Identificar los sentidos y significados que los actores vinculados del barrio asignan al Teatro Huemul en relación con su identidad barrial y patrimonio.</a:t>
            </a:r>
          </a:p>
          <a:p>
            <a:pPr algn="ctr" marL="542938" indent="-271469" lvl="1">
              <a:lnSpc>
                <a:spcPts val="3520"/>
              </a:lnSpc>
              <a:buAutoNum type="arabicPeriod" startAt="1"/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Conocer los principales elementos en disputa y las tensiones que enfrenta el Teatro Huemul y como este se transforma en un espacio vivido - concebido para los actores vinculados </a:t>
            </a:r>
          </a:p>
          <a:p>
            <a:pPr algn="ctr">
              <a:lnSpc>
                <a:spcPts val="3520"/>
              </a:lnSpc>
            </a:pPr>
          </a:p>
          <a:p>
            <a:pPr algn="ctr">
              <a:lnSpc>
                <a:spcPts val="3520"/>
              </a:lnSpc>
              <a:spcBef>
                <a:spcPct val="0"/>
              </a:spcBef>
            </a:pPr>
          </a:p>
          <a:p>
            <a:pPr algn="ctr">
              <a:lnSpc>
                <a:spcPts val="3520"/>
              </a:lnSpc>
              <a:spcBef>
                <a:spcPct val="0"/>
              </a:spcBef>
            </a:pPr>
          </a:p>
          <a:p>
            <a:pPr algn="ctr">
              <a:lnSpc>
                <a:spcPts val="3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981872" y="0"/>
            <a:ext cx="14324256" cy="10786961"/>
          </a:xfrm>
          <a:custGeom>
            <a:avLst/>
            <a:gdLst/>
            <a:ahLst/>
            <a:cxnLst/>
            <a:rect r="r" b="b" t="t" l="l"/>
            <a:pathLst>
              <a:path h="10786961" w="14324256">
                <a:moveTo>
                  <a:pt x="0" y="0"/>
                </a:moveTo>
                <a:lnTo>
                  <a:pt x="14324256" y="0"/>
                </a:lnTo>
                <a:lnTo>
                  <a:pt x="14324256" y="10786961"/>
                </a:lnTo>
                <a:lnTo>
                  <a:pt x="0" y="10786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023" t="-20175" r="-2181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2398" y="890899"/>
            <a:ext cx="17745283" cy="9396101"/>
          </a:xfrm>
          <a:custGeom>
            <a:avLst/>
            <a:gdLst/>
            <a:ahLst/>
            <a:cxnLst/>
            <a:rect r="r" b="b" t="t" l="l"/>
            <a:pathLst>
              <a:path h="9396101" w="17745283">
                <a:moveTo>
                  <a:pt x="0" y="0"/>
                </a:moveTo>
                <a:lnTo>
                  <a:pt x="17745283" y="0"/>
                </a:lnTo>
                <a:lnTo>
                  <a:pt x="17745283" y="9396101"/>
                </a:lnTo>
                <a:lnTo>
                  <a:pt x="0" y="9396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1412" y="135996"/>
            <a:ext cx="13687255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</a:pPr>
            <a:r>
              <a:rPr lang="en-US" sz="44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NUEVA SUBCARPETA LISTA CURADA EN ZOTERO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3002100"/>
          </a:xfrm>
          <a:custGeom>
            <a:avLst/>
            <a:gdLst/>
            <a:ahLst/>
            <a:cxnLst/>
            <a:rect r="r" b="b" t="t" l="l"/>
            <a:pathLst>
              <a:path h="13002100" w="18288000">
                <a:moveTo>
                  <a:pt x="0" y="0"/>
                </a:moveTo>
                <a:lnTo>
                  <a:pt x="18288000" y="0"/>
                </a:lnTo>
                <a:lnTo>
                  <a:pt x="18288000" y="13002100"/>
                </a:lnTo>
                <a:lnTo>
                  <a:pt x="0" y="1300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7931" y="4447388"/>
            <a:ext cx="8012138" cy="1673232"/>
          </a:xfrm>
          <a:custGeom>
            <a:avLst/>
            <a:gdLst/>
            <a:ahLst/>
            <a:cxnLst/>
            <a:rect r="r" b="b" t="t" l="l"/>
            <a:pathLst>
              <a:path h="1673232" w="8012138">
                <a:moveTo>
                  <a:pt x="0" y="0"/>
                </a:moveTo>
                <a:lnTo>
                  <a:pt x="8012138" y="0"/>
                </a:lnTo>
                <a:lnTo>
                  <a:pt x="8012138" y="1673232"/>
                </a:lnTo>
                <a:lnTo>
                  <a:pt x="0" y="167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287" t="-293860" r="-51287" b="-2770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59016" y="4237838"/>
            <a:ext cx="11769967" cy="188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10999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¡GRACIAS!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10883" y="2160022"/>
            <a:ext cx="7871044" cy="7637114"/>
          </a:xfrm>
          <a:custGeom>
            <a:avLst/>
            <a:gdLst/>
            <a:ahLst/>
            <a:cxnLst/>
            <a:rect r="r" b="b" t="t" l="l"/>
            <a:pathLst>
              <a:path h="7637114" w="7871044">
                <a:moveTo>
                  <a:pt x="0" y="0"/>
                </a:moveTo>
                <a:lnTo>
                  <a:pt x="7871044" y="0"/>
                </a:lnTo>
                <a:lnTo>
                  <a:pt x="7871044" y="7637114"/>
                </a:lnTo>
                <a:lnTo>
                  <a:pt x="0" y="7637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86538" y="1155131"/>
            <a:ext cx="9719733" cy="100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5"/>
              </a:lnSpc>
            </a:pPr>
            <a:r>
              <a:rPr lang="en-US" sz="5846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PERSONALIZAR CHATGPT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206" r="0" b="-1820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67914" y="2354997"/>
            <a:ext cx="8891842" cy="6903303"/>
          </a:xfrm>
          <a:custGeom>
            <a:avLst/>
            <a:gdLst/>
            <a:ahLst/>
            <a:cxnLst/>
            <a:rect r="r" b="b" t="t" l="l"/>
            <a:pathLst>
              <a:path h="6903303" w="8891842">
                <a:moveTo>
                  <a:pt x="0" y="0"/>
                </a:moveTo>
                <a:lnTo>
                  <a:pt x="8891842" y="0"/>
                </a:lnTo>
                <a:lnTo>
                  <a:pt x="8891842" y="6903303"/>
                </a:lnTo>
                <a:lnTo>
                  <a:pt x="0" y="6903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87898" y="4735830"/>
            <a:ext cx="4037075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Prompt utilizado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59016" y="876300"/>
            <a:ext cx="11769967" cy="140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MARCO TEÓRICO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2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50304" y="1028700"/>
            <a:ext cx="17043074" cy="8229600"/>
          </a:xfrm>
          <a:custGeom>
            <a:avLst/>
            <a:gdLst/>
            <a:ahLst/>
            <a:cxnLst/>
            <a:rect r="r" b="b" t="t" l="l"/>
            <a:pathLst>
              <a:path h="8229600" w="17043074">
                <a:moveTo>
                  <a:pt x="0" y="0"/>
                </a:moveTo>
                <a:lnTo>
                  <a:pt x="17043074" y="0"/>
                </a:lnTo>
                <a:lnTo>
                  <a:pt x="170430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159" r="-3545" b="-2415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2739" y="1829043"/>
            <a:ext cx="13818180" cy="714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6"/>
              </a:lnSpc>
            </a:pPr>
            <a:r>
              <a:rPr lang="en-US" sz="1647" b="true">
                <a:solidFill>
                  <a:srgbClr val="350B0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CHATGPT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1. Teoría del Sentido de Pertenencia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El sentido de pertenencia se refiere a la conexión emocional que los individuos sienten con un lugar, grupo o comunidad. Esta teoría puede abordar cómo los habitantes del Barrio Franklin y los actores vinculados al Teatro Huemul se sienten parte de su comunidad, cómo construyen su identidad colectiva y cómo esta identidad influye en su relación con el patrimonio local.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Durkheim (1893): El sociólogo clásico Émile Durkheim subrayó cómo los lazos sociales y la cohesión entre los miembros de una sociedad son esenciales para el sentido de pertenencia. Para Durkheim, las instituciones y las prácticas sociales refuerzan la solidaridad y la identidad colectiva, lo que es relevante para entender cómo las disputas por el patrimonio local pueden estar vinculadas a tensiones sobre la identidad barrial en el contexto del Teatro Huemul.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Tönnies (1887): En su distinción entre Gemeinschaft (comunidad) y Gesellschaft (sociedad), Tönnies reflexiona sobre cómo los lazos comunitarios en Gemeinschaft crean un sentido de pertenencia más cercano y emocional, lo que puede ser útil para entender cómo los actores del barrio y el teatro se relacionan con el lugar y cómo perciben las transformaciones sociales que ocurren en el Barrio Franklin.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2. Teoría de la Cohesión Social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La cohesión social es un concepto que describe los mecanismos que mantienen unida a una comunidad, promoviendo la integración y la participación. En el contexto de disputas barriales por el patrimonio, las diferentes formas de cohesión o falta de esta pueden influir en cómo los actores se posicionan respecto a la preservación o transformación del Teatro Huemul.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Bourdieu (1986): Bourdieu, en su teoría del capital social, sugiere que las relaciones sociales y la participación activa en redes de interacción son fundamentales para la cohesión social. El capital social puede verse en la manera en que los habitantes del barrio y los actores del teatro movilizan recursos para la defensa del patrimonio, enfrentando tensiones entre la memoria histórica y las dinámicas de transformación urbana.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Putnam (2000): Robert Putnam se centró en el impacto de la participación en actividades comunitarias en la cohesión social. Su concepto de "capital social" resalta cómo los lazos interpersonales, la confianza y la participación cívica son claves para la cohesión social. Esto puede aplicarse a cómo los actores del Teatro Huemul y los residentes del Barrio Franklin se organizan para influir en las políticas sobre el patrimonio y su sentido de pertenencia al barrio.</a:t>
            </a:r>
          </a:p>
          <a:p>
            <a:pPr algn="l">
              <a:lnSpc>
                <a:spcPts val="230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7841" y="942975"/>
            <a:ext cx="18288000" cy="73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BÚSQUEDA BIBLIOGRÁFICA TRASPASADA A WORD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7263" y="2895510"/>
            <a:ext cx="14913473" cy="581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3. Teoría del Patrimonio Barrial</a:t>
            </a:r>
          </a:p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El concepto de patrimonio barrial es clave en la investigación, pues está relacionado con las disputas sobre qué se conserva y cómo se representa la historia y la identidad de un lugar. El patrimonio no solo tiene un valor material, sino también simbólico y emocional para los habitantes.</a:t>
            </a:r>
          </a:p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Harrison (2013): En su enfoque sobre el patrimonio, Harrison subraya que este no es solo un conjunto de objetos o edificaciones, sino que está profundamente marcado por las dinámicas de poder, las disputas de identidad y la negociación social. El patrimonio local, en este caso representado por el Teatro Huemul, está en constante disputa porque diferentes actores tienen visiones distintas sobre lo que debe ser preservado y cómo este patrimonio debe ser utilizado y representado.</a:t>
            </a:r>
          </a:p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Lowenthal (1985): El trabajo de David Lowenthal sobre la memoria y el patrimonio argumenta que la valoración del patrimonio está influida por los recuerdos colectivos y los procesos de construcción social de la historia. Los actores involucrados en el Teatro Huemul probablemente perciban el espacio de diferentes maneras, dependiendo de sus relaciones con la historia local y las identidades barriales en disputa.</a:t>
            </a:r>
          </a:p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Smith (2006): Laurajane Smith desarrolla la teoría del patrimonio como "un campo de luchas". En su enfoque, el patrimonio no es un fenómeno neutral, sino que está atravesado por intereses políticos, económicos y sociales. Las disputas sobre el Teatro Huemul y su lugar en el patrimonio barrial son, en este sentido, parte de un proceso de negociación entre actores que buscan reivindicar su identidad barrial en el contexto de la transformación urbana y el patrimonio.</a:t>
            </a:r>
          </a:p>
          <a:p>
            <a:pPr algn="l">
              <a:lnSpc>
                <a:spcPts val="271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4188" y="1451742"/>
            <a:ext cx="18288000" cy="73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BÚSQUEDA BIBLIOGRÁFICA TRASPASADA A WORD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637345"/>
            <a:ext cx="17231467" cy="9291850"/>
          </a:xfrm>
          <a:custGeom>
            <a:avLst/>
            <a:gdLst/>
            <a:ahLst/>
            <a:cxnLst/>
            <a:rect r="r" b="b" t="t" l="l"/>
            <a:pathLst>
              <a:path h="9291850" w="17231467">
                <a:moveTo>
                  <a:pt x="0" y="0"/>
                </a:moveTo>
                <a:lnTo>
                  <a:pt x="17231467" y="0"/>
                </a:lnTo>
                <a:lnTo>
                  <a:pt x="17231467" y="9291850"/>
                </a:lnTo>
                <a:lnTo>
                  <a:pt x="0" y="9291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638" r="0" b="-1262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81344" y="1966143"/>
            <a:ext cx="13925312" cy="790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6"/>
              </a:lnSpc>
            </a:pPr>
            <a:r>
              <a:rPr lang="en-US" sz="1725" b="true">
                <a:solidFill>
                  <a:srgbClr val="350B0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CLAUDE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Teoría del conflicto y la cohesión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Autores principales: Lewis Coser (1956), Chantal Mouffe (2000)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Conceptos clave: Conflicto integrador, antagonismo vs agonismo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Coser en "Las funciones del conflicto social" (1956) argumenta que el conflicto puede fortalecer la cohesión social al clarificar normas grupales y reforzar identidades.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Mouffe en "La paradoja democrática" (2000) propone transformar antagonismos en "agonismos" (conflictos entre adversarios, no enemigos) para fortalecer tejido social.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 Teorías sobre patrimonio barrial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Teoría del patrimonio como construcción social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Autores principales: Llorenç Prats (1997), Néstor García Canclini (1999), Laurajane Smith (2006)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Conceptos clave: Activación patrimonial, usos sociales del patrimonio, discurso patrimonial autorizado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Prats en "Antropología y patrimonio" (1997) define el patrimonio como una construcción social basada en procesos de selección y legitimación.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García Canclini en "Los usos sociales del patrimonio cultural" (1999) analiza el patrimonio como espacio de disputa simbólica entre distintos actores sociales.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Smith en "Uses of Heritage" (2006) introduce el concepto de "discurso patrimonial autorizado" que privilegia ciertos valores y excluye otros.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Intersecciones teóricas relevantes para tu investigación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Patrimonio como factor de cohesión y conflicto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Autores principales: Almudena Hernando (2002), Manuel Delgado (2006)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La patrimonialización puede simultáneamente generar cohesión entre ciertos grupos y conflicto con otros, como señala Delgado en "La ciudad mentirosa" (2006).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Hernando en "Arqueología de la identidad" (2002) analiza cómo las identidades colectivas se construyen a través de referentes materiales compartidos.</a:t>
            </a:r>
          </a:p>
          <a:p>
            <a:pPr algn="l">
              <a:lnSpc>
                <a:spcPts val="241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4188" y="942975"/>
            <a:ext cx="18288000" cy="73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BÚSQUEDA BIBLIOGRÁFICA TRASPASADA A WORD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48830" y="2041479"/>
            <a:ext cx="9083961" cy="7611790"/>
          </a:xfrm>
          <a:custGeom>
            <a:avLst/>
            <a:gdLst/>
            <a:ahLst/>
            <a:cxnLst/>
            <a:rect r="r" b="b" t="t" l="l"/>
            <a:pathLst>
              <a:path h="7611790" w="9083961">
                <a:moveTo>
                  <a:pt x="0" y="0"/>
                </a:moveTo>
                <a:lnTo>
                  <a:pt x="9083960" y="0"/>
                </a:lnTo>
                <a:lnTo>
                  <a:pt x="9083960" y="7611791"/>
                </a:lnTo>
                <a:lnTo>
                  <a:pt x="0" y="7611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6588" y="1095375"/>
            <a:ext cx="18288000" cy="73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PROMPT PARA LA TABLA COMPARATIVA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25985">
            <a:off x="179133" y="1086301"/>
            <a:ext cx="3378995" cy="1600799"/>
          </a:xfrm>
          <a:custGeom>
            <a:avLst/>
            <a:gdLst/>
            <a:ahLst/>
            <a:cxnLst/>
            <a:rect r="r" b="b" t="t" l="l"/>
            <a:pathLst>
              <a:path h="1600799" w="3378995">
                <a:moveTo>
                  <a:pt x="0" y="0"/>
                </a:moveTo>
                <a:lnTo>
                  <a:pt x="3378995" y="0"/>
                </a:lnTo>
                <a:lnTo>
                  <a:pt x="3378995" y="1600799"/>
                </a:lnTo>
                <a:lnTo>
                  <a:pt x="0" y="1600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5118" y="2062996"/>
            <a:ext cx="17797765" cy="6606856"/>
          </a:xfrm>
          <a:custGeom>
            <a:avLst/>
            <a:gdLst/>
            <a:ahLst/>
            <a:cxnLst/>
            <a:rect r="r" b="b" t="t" l="l"/>
            <a:pathLst>
              <a:path h="6606856" w="17797765">
                <a:moveTo>
                  <a:pt x="0" y="0"/>
                </a:moveTo>
                <a:lnTo>
                  <a:pt x="17797764" y="0"/>
                </a:lnTo>
                <a:lnTo>
                  <a:pt x="17797764" y="6606856"/>
                </a:lnTo>
                <a:lnTo>
                  <a:pt x="0" y="6606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06376" y="1006702"/>
            <a:ext cx="13463624" cy="87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6"/>
              </a:lnSpc>
            </a:pPr>
            <a:r>
              <a:rPr lang="en-US" sz="51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TABLA COMPARATIVA DE EXCEL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DAGm4dBoLaI</dc:identifier>
  <dcterms:modified xsi:type="dcterms:W3CDTF">2011-08-01T06:04:30Z</dcterms:modified>
  <cp:revision>1</cp:revision>
  <dc:title>OFC trucos del oficio</dc:title>
</cp:coreProperties>
</file>